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B278-EA6A-422E-A9C2-F0EF51CEBFE4}" type="datetimeFigureOut">
              <a:rPr lang="da-DK" smtClean="0"/>
              <a:pPr/>
              <a:t>10-03-2017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0F73-6199-4D40-A628-346110551C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file:///G:\Anders%20-%20lager%20(indekseret)\Pr&#230;sentationer\Moldau\Moldau_B.mp3" TargetMode="External"/><Relationship Id="rId13" Type="http://schemas.openxmlformats.org/officeDocument/2006/relationships/image" Target="../media/image3.png"/><Relationship Id="rId3" Type="http://schemas.openxmlformats.org/officeDocument/2006/relationships/audio" Target="file:///G:\Anders%20-%20lager%20(indekseret)\Pr&#230;sentationer\Moldau\Moldau_3.mp3" TargetMode="External"/><Relationship Id="rId7" Type="http://schemas.openxmlformats.org/officeDocument/2006/relationships/audio" Target="file:///G:\Anders%20-%20lager%20(indekseret)\Pr&#230;sentationer\Moldau\Moldau_7.mp3" TargetMode="External"/><Relationship Id="rId12" Type="http://schemas.openxmlformats.org/officeDocument/2006/relationships/image" Target="../media/image2.png"/><Relationship Id="rId2" Type="http://schemas.openxmlformats.org/officeDocument/2006/relationships/audio" Target="file:///G:\Anders%20-%20lager%20(indekseret)\Pr&#230;sentationer\Moldau\Moldau_2.mp3" TargetMode="External"/><Relationship Id="rId1" Type="http://schemas.openxmlformats.org/officeDocument/2006/relationships/audio" Target="file:///G:\Anders%20-%20lager%20(indekseret)\Pr&#230;sentationer\Moldau\Moldau_1.mp3" TargetMode="External"/><Relationship Id="rId6" Type="http://schemas.openxmlformats.org/officeDocument/2006/relationships/audio" Target="file:///G:\Anders%20-%20lager%20(indekseret)\Pr&#230;sentationer\Moldau\Moldau_6.mp3" TargetMode="External"/><Relationship Id="rId11" Type="http://schemas.openxmlformats.org/officeDocument/2006/relationships/image" Target="../media/image1.png"/><Relationship Id="rId5" Type="http://schemas.openxmlformats.org/officeDocument/2006/relationships/audio" Target="file:///G:\Anders%20-%20lager%20(indekseret)\Pr&#230;sentationer\Moldau\Moldau_5.mp3" TargetMode="External"/><Relationship Id="rId10" Type="http://schemas.openxmlformats.org/officeDocument/2006/relationships/slideLayout" Target="../slideLayouts/slideLayout1.xml"/><Relationship Id="rId4" Type="http://schemas.openxmlformats.org/officeDocument/2006/relationships/audio" Target="file:///G:\Anders%20-%20lager%20(indekseret)\Pr&#230;sentationer\Moldau\Moldau_4.mp3" TargetMode="External"/><Relationship Id="rId9" Type="http://schemas.openxmlformats.org/officeDocument/2006/relationships/audio" Target="file:///G:\Anders%20-%20lager%20(indekseret)\Pr&#230;sentationer\Moldau\Moldau.mp3" TargetMode="Externa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Anders%20-%20lager%20(indekseret)\Pr&#230;sentationer\Moldau\Moldau_1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Anders%20-%20lager%20(indekseret)\Pr&#230;sentationer\Moldau\Moldau_2a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file:///G:\Anders%20-%20lager%20(indekseret)\Pr&#230;sentationer\Moldau\Moldau_3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G:\Anders%20-%20lager%20(indekseret)\Pr&#230;sentationer\Moldau\Moldau_A1.mp3" TargetMode="External"/><Relationship Id="rId1" Type="http://schemas.openxmlformats.org/officeDocument/2006/relationships/audio" Target="file:///G:\Anders%20-%20lager%20(indekseret)\Pr&#230;sentationer\Moldau\Moldau_A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Anders%20-%20lager%20(indekseret)\Pr&#230;sentationer\Moldau\Moldau_3a.mp3" TargetMode="External"/><Relationship Id="rId1" Type="http://schemas.openxmlformats.org/officeDocument/2006/relationships/audio" Target="file:///G:\Anders%20-%20lager%20(indekseret)\Pr&#230;sentationer\Moldau\Moldau_3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Anders%20-%20lager%20(indekseret)\Pr&#230;sentationer\Moldau\Moldau_4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Anders%20-%20lager%20(indekseret)\Pr&#230;sentationer\Moldau\Moldau_5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file:///G:\Anders%20-%20lager%20(indekseret)\Pr&#230;sentationer\Moldau\Moldau_7.mp3" TargetMode="External"/><Relationship Id="rId7" Type="http://schemas.openxmlformats.org/officeDocument/2006/relationships/image" Target="../media/image20.png"/><Relationship Id="rId2" Type="http://schemas.openxmlformats.org/officeDocument/2006/relationships/audio" Target="file:///G:\Anders%20-%20lager%20(indekseret)\Pr&#230;sentationer\Moldau\Moldau_6.mp3" TargetMode="External"/><Relationship Id="rId1" Type="http://schemas.openxmlformats.org/officeDocument/2006/relationships/audio" Target="file:///G:\Anders%20-%20lager%20(indekseret)\Pr&#230;sentationer\Moldau\Moldau_B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32656"/>
            <a:ext cx="48965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395536" y="1052736"/>
            <a:ext cx="3384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 err="1" smtClean="0">
                <a:solidFill>
                  <a:schemeClr val="bg1"/>
                </a:solidFill>
              </a:rPr>
              <a:t>Ma</a:t>
            </a:r>
            <a:r>
              <a:rPr lang="da-DK" u="sng" dirty="0" smtClean="0">
                <a:solidFill>
                  <a:schemeClr val="bg1"/>
                </a:solidFill>
              </a:rPr>
              <a:t> </a:t>
            </a:r>
            <a:r>
              <a:rPr lang="da-DK" u="sng" dirty="0" err="1" smtClean="0">
                <a:solidFill>
                  <a:schemeClr val="bg1"/>
                </a:solidFill>
              </a:rPr>
              <a:t>Vlast</a:t>
            </a:r>
            <a:r>
              <a:rPr lang="da-DK" u="sng" dirty="0" smtClean="0">
                <a:solidFill>
                  <a:schemeClr val="bg1"/>
                </a:solidFill>
              </a:rPr>
              <a:t> (1874) – mit fædreland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1-40  Moldaus kilder</a:t>
            </a:r>
          </a:p>
          <a:p>
            <a:endParaRPr lang="da-DK" sz="1600" dirty="0" smtClean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40-80  Hovedtema</a:t>
            </a:r>
          </a:p>
          <a:p>
            <a:endParaRPr lang="da-DK" sz="1600" dirty="0" smtClean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80-118  Jagt i skoven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118-181  Bryllup i landsbyen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181-239  Måneskin –                          vandnymfernes dans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239-271  Hovedtema   </a:t>
            </a:r>
            <a:br>
              <a:rPr lang="da-DK" sz="1600" dirty="0" smtClean="0">
                <a:solidFill>
                  <a:schemeClr val="bg1"/>
                </a:solidFill>
              </a:rPr>
            </a:br>
            <a:endParaRPr lang="da-DK" sz="1600" dirty="0" smtClean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271-333  St. Johann faldene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333-359  Flodens brede strøm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 smtClean="0">
                <a:solidFill>
                  <a:schemeClr val="bg1"/>
                </a:solidFill>
              </a:rPr>
              <a:t>t. 359-437  </a:t>
            </a:r>
            <a:r>
              <a:rPr lang="da-DK" sz="1600" dirty="0" err="1" smtClean="0">
                <a:solidFill>
                  <a:schemeClr val="bg1"/>
                </a:solidFill>
              </a:rPr>
              <a:t>Vysehrad-motivet</a:t>
            </a:r>
            <a:endParaRPr lang="da-DK" sz="1600" dirty="0" smtClean="0">
              <a:solidFill>
                <a:schemeClr val="bg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2771800" y="476672"/>
            <a:ext cx="1717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Fastslå besæt</a:t>
            </a:r>
            <a:r>
              <a:rPr lang="da-DK" sz="1400" dirty="0" smtClean="0"/>
              <a:t>ningen:</a:t>
            </a:r>
            <a:endParaRPr lang="da-DK" sz="1400" dirty="0"/>
          </a:p>
        </p:txBody>
      </p:sp>
      <p:pic>
        <p:nvPicPr>
          <p:cNvPr id="15" name="Moldau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275856" y="1700808"/>
            <a:ext cx="304800" cy="304800"/>
          </a:xfrm>
          <a:prstGeom prst="rect">
            <a:avLst/>
          </a:prstGeom>
        </p:spPr>
      </p:pic>
      <p:pic>
        <p:nvPicPr>
          <p:cNvPr id="16" name="Moldau_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3275856" y="2204864"/>
            <a:ext cx="304800" cy="304800"/>
          </a:xfrm>
          <a:prstGeom prst="rect">
            <a:avLst/>
          </a:prstGeom>
        </p:spPr>
      </p:pic>
      <p:pic>
        <p:nvPicPr>
          <p:cNvPr id="19" name="Moldau_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3275856" y="2708920"/>
            <a:ext cx="304800" cy="304800"/>
          </a:xfrm>
          <a:prstGeom prst="rect">
            <a:avLst/>
          </a:prstGeom>
        </p:spPr>
      </p:pic>
      <p:pic>
        <p:nvPicPr>
          <p:cNvPr id="20" name="Moldau_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3275856" y="3212976"/>
            <a:ext cx="304800" cy="304800"/>
          </a:xfrm>
          <a:prstGeom prst="rect">
            <a:avLst/>
          </a:prstGeom>
        </p:spPr>
      </p:pic>
      <p:pic>
        <p:nvPicPr>
          <p:cNvPr id="22" name="Moldau_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 cstate="print"/>
          <a:stretch>
            <a:fillRect/>
          </a:stretch>
        </p:blipFill>
        <p:spPr>
          <a:xfrm>
            <a:off x="3275856" y="3717032"/>
            <a:ext cx="304800" cy="304800"/>
          </a:xfrm>
          <a:prstGeom prst="rect">
            <a:avLst/>
          </a:prstGeom>
        </p:spPr>
      </p:pic>
      <p:pic>
        <p:nvPicPr>
          <p:cNvPr id="23" name="Moldau_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2" cstate="print"/>
          <a:stretch>
            <a:fillRect/>
          </a:stretch>
        </p:blipFill>
        <p:spPr>
          <a:xfrm>
            <a:off x="3275856" y="4725144"/>
            <a:ext cx="304800" cy="304800"/>
          </a:xfrm>
          <a:prstGeom prst="rect">
            <a:avLst/>
          </a:prstGeom>
        </p:spPr>
      </p:pic>
      <p:pic>
        <p:nvPicPr>
          <p:cNvPr id="24" name="Moldau_7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 cstate="print"/>
          <a:stretch>
            <a:fillRect/>
          </a:stretch>
        </p:blipFill>
        <p:spPr>
          <a:xfrm>
            <a:off x="3275856" y="5229200"/>
            <a:ext cx="304800" cy="304800"/>
          </a:xfrm>
          <a:prstGeom prst="rect">
            <a:avLst/>
          </a:prstGeom>
        </p:spPr>
      </p:pic>
      <p:pic>
        <p:nvPicPr>
          <p:cNvPr id="25" name="Moldau_B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 cstate="print"/>
          <a:stretch>
            <a:fillRect/>
          </a:stretch>
        </p:blipFill>
        <p:spPr>
          <a:xfrm>
            <a:off x="3275856" y="4221088"/>
            <a:ext cx="304800" cy="304800"/>
          </a:xfrm>
          <a:prstGeom prst="rect">
            <a:avLst/>
          </a:prstGeom>
        </p:spPr>
      </p:pic>
      <p:pic>
        <p:nvPicPr>
          <p:cNvPr id="26" name="Moldau_7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 cstate="print"/>
          <a:stretch>
            <a:fillRect/>
          </a:stretch>
        </p:blipFill>
        <p:spPr>
          <a:xfrm>
            <a:off x="3275856" y="5733256"/>
            <a:ext cx="304800" cy="304800"/>
          </a:xfrm>
          <a:prstGeom prst="rect">
            <a:avLst/>
          </a:prstGeom>
        </p:spPr>
      </p:pic>
      <p:pic>
        <p:nvPicPr>
          <p:cNvPr id="27" name="Moldau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4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20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756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83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285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59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257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59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7706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61820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467544" y="4941168"/>
            <a:ext cx="38863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Satsarbejde og melodisk analyse: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Beskriv arbejdsdelingen mellem instrumenterne</a:t>
            </a: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Beskriv konturen af de enkelte motiver og begrund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 valget af netop disse melodiformer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467544" y="476672"/>
            <a:ext cx="11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smtClean="0">
                <a:solidFill>
                  <a:schemeClr val="bg1"/>
                </a:solidFill>
              </a:rPr>
              <a:t>Kilde nr. 2</a:t>
            </a:r>
            <a:endParaRPr lang="da-DK" u="sng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805264"/>
            <a:ext cx="4380979" cy="5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oldau_1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51720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4644007" cy="623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251520" y="332656"/>
            <a:ext cx="397070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smtClean="0">
                <a:solidFill>
                  <a:schemeClr val="bg1"/>
                </a:solidFill>
              </a:rPr>
              <a:t>Overgang til hovedtema A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The introductory section, ”The first source 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of the Vltava”, that precedes the clear folk-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like theme at letter A is….perhaps the most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 exquisite depiction of the natural movement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 of water in the orchestral  literature.</a:t>
            </a:r>
          </a:p>
          <a:p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Eddies swirl and spiral across nearly 40 bars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of flutes and clarinets centered around the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note E almost throughout.</a:t>
            </a:r>
          </a:p>
          <a:p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The broad E-minor melody, whose long 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sweep in violins and oboes immediately con-</a:t>
            </a:r>
          </a:p>
          <a:p>
            <a:r>
              <a:rPr lang="en-US" sz="1400" i="1" dirty="0" err="1" smtClean="0">
                <a:solidFill>
                  <a:schemeClr val="bg1"/>
                </a:solidFill>
              </a:rPr>
              <a:t>jures</a:t>
            </a:r>
            <a:r>
              <a:rPr lang="en-US" sz="1400" i="1" dirty="0" smtClean="0">
                <a:solidFill>
                  <a:schemeClr val="bg1"/>
                </a:solidFill>
              </a:rPr>
              <a:t> a great river in the mind’s eye ensues;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the rippling waters drive on in the lower 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strings.</a:t>
            </a:r>
          </a:p>
          <a:p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The river painted thus with obvious clarity,</a:t>
            </a:r>
          </a:p>
          <a:p>
            <a:r>
              <a:rPr lang="en-US" sz="1400" i="1" dirty="0" err="1" smtClean="0">
                <a:solidFill>
                  <a:schemeClr val="bg1"/>
                </a:solidFill>
              </a:rPr>
              <a:t>Smethana’s</a:t>
            </a:r>
            <a:r>
              <a:rPr lang="en-US" sz="1400" i="1" dirty="0" smtClean="0">
                <a:solidFill>
                  <a:schemeClr val="bg1"/>
                </a:solidFill>
              </a:rPr>
              <a:t>  patriotic narrative thread is first 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evinced by the woodland hunting scene that 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immediately follows.</a:t>
            </a:r>
          </a:p>
          <a:p>
            <a:endParaRPr lang="en-US" sz="1400" i="1" dirty="0" smtClean="0">
              <a:solidFill>
                <a:schemeClr val="bg1"/>
              </a:solidFill>
            </a:endParaRPr>
          </a:p>
          <a:p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Bemærk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hvordan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strygerne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overtaget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træblæsernes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bølgefigurer</a:t>
            </a:r>
            <a:r>
              <a:rPr lang="en-US" sz="1400" dirty="0" smtClean="0">
                <a:solidFill>
                  <a:schemeClr val="bg1"/>
                </a:solidFill>
              </a:rPr>
              <a:t>………..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7452320" y="4653136"/>
            <a:ext cx="1224136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6732240" y="404664"/>
            <a:ext cx="1944216" cy="3024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Moldau_2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4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oldau_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32656"/>
            <a:ext cx="4464496" cy="6264696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323528" y="476672"/>
            <a:ext cx="400128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smtClean="0">
                <a:solidFill>
                  <a:schemeClr val="bg1"/>
                </a:solidFill>
              </a:rPr>
              <a:t>Hovedtema A</a:t>
            </a:r>
          </a:p>
          <a:p>
            <a:endParaRPr lang="da-DK" u="sng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Melodi og harmonisk reduktion: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Fastslå tonalitet og foretag melodisk analyse</a:t>
            </a: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(</a:t>
            </a:r>
            <a:r>
              <a:rPr lang="da-DK" sz="1400" dirty="0" err="1" smtClean="0">
                <a:solidFill>
                  <a:schemeClr val="bg1"/>
                </a:solidFill>
              </a:rPr>
              <a:t>tonevalg</a:t>
            </a:r>
            <a:r>
              <a:rPr lang="da-DK" sz="1400" dirty="0" smtClean="0">
                <a:solidFill>
                  <a:schemeClr val="bg1"/>
                </a:solidFill>
              </a:rPr>
              <a:t>, frasering, kontur, </a:t>
            </a:r>
            <a:r>
              <a:rPr lang="da-DK" sz="1400" dirty="0" err="1" smtClean="0">
                <a:solidFill>
                  <a:schemeClr val="bg1"/>
                </a:solidFill>
              </a:rPr>
              <a:t>gentagelsesele-</a:t>
            </a:r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menter mm.)</a:t>
            </a:r>
          </a:p>
          <a:p>
            <a:pPr marL="342900" indent="-342900"/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Forsyn akkorderne med becifring og</a:t>
            </a: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foretag funktionsanalyse</a:t>
            </a:r>
          </a:p>
          <a:p>
            <a:pPr marL="342900" indent="-342900"/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Konkludér på sammenhængen mellem</a:t>
            </a: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Melodik og harmonik</a:t>
            </a:r>
          </a:p>
          <a:p>
            <a:pPr marL="342900" indent="-342900"/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Hvad er forskellen på 1. og 3. udgave af temaet?:</a:t>
            </a:r>
          </a:p>
          <a:p>
            <a:pPr marL="342900" indent="-342900"/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1. udgave:</a:t>
            </a:r>
          </a:p>
          <a:p>
            <a:pPr marL="342900" indent="-342900">
              <a:buAutoNum type="arabicPeriod"/>
            </a:pPr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3. udgave :</a:t>
            </a:r>
          </a:p>
          <a:p>
            <a:pPr marL="342900" indent="-342900"/>
            <a:endParaRPr lang="da-DK" sz="1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da-DK" sz="1400" dirty="0" smtClean="0">
                <a:solidFill>
                  <a:schemeClr val="bg1"/>
                </a:solidFill>
              </a:rPr>
              <a:t>Hvad er virkningen og hvad kan begrundelsen være?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7" name="Moldau_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707904" y="620688"/>
            <a:ext cx="304800" cy="304800"/>
          </a:xfrm>
          <a:prstGeom prst="rect">
            <a:avLst/>
          </a:prstGeom>
        </p:spPr>
      </p:pic>
      <p:pic>
        <p:nvPicPr>
          <p:cNvPr id="9" name="Moldau_A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475656" y="4437112"/>
            <a:ext cx="304800" cy="304800"/>
          </a:xfrm>
          <a:prstGeom prst="rect">
            <a:avLst/>
          </a:prstGeom>
        </p:spPr>
      </p:pic>
      <p:pic>
        <p:nvPicPr>
          <p:cNvPr id="10" name="Moldau_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1475656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31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7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2656"/>
            <a:ext cx="471601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251520" y="332656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smtClean="0">
                <a:solidFill>
                  <a:schemeClr val="bg1"/>
                </a:solidFill>
              </a:rPr>
              <a:t>Jagt i skoven</a:t>
            </a:r>
            <a:endParaRPr lang="da-DK" u="sng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51520" y="1052736"/>
            <a:ext cx="387445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err="1" smtClean="0">
                <a:solidFill>
                  <a:schemeClr val="bg1"/>
                </a:solidFill>
              </a:rPr>
              <a:t>We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are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clearly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no</a:t>
            </a:r>
            <a:r>
              <a:rPr lang="da-DK" sz="1400" i="1" dirty="0" smtClean="0">
                <a:solidFill>
                  <a:schemeClr val="bg1"/>
                </a:solidFill>
              </a:rPr>
              <a:t> longer </a:t>
            </a:r>
            <a:r>
              <a:rPr lang="da-DK" sz="1400" i="1" dirty="0" err="1" smtClean="0">
                <a:solidFill>
                  <a:schemeClr val="bg1"/>
                </a:solidFill>
              </a:rPr>
              <a:t>being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carried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along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by the </a:t>
            </a:r>
            <a:r>
              <a:rPr lang="da-DK" sz="1400" i="1" dirty="0" err="1" smtClean="0">
                <a:solidFill>
                  <a:schemeClr val="bg1"/>
                </a:solidFill>
              </a:rPr>
              <a:t>undaunted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currents</a:t>
            </a:r>
            <a:r>
              <a:rPr lang="da-DK" sz="1400" i="1" dirty="0" smtClean="0">
                <a:solidFill>
                  <a:schemeClr val="bg1"/>
                </a:solidFill>
              </a:rPr>
              <a:t> of the Moldau.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Smethana’s</a:t>
            </a:r>
            <a:r>
              <a:rPr lang="da-DK" sz="1400" i="1" dirty="0" smtClean="0">
                <a:solidFill>
                  <a:schemeClr val="bg1"/>
                </a:solidFill>
              </a:rPr>
              <a:t> adoption of the river more as ”</a:t>
            </a:r>
            <a:r>
              <a:rPr lang="da-DK" sz="1400" i="1" dirty="0" err="1" smtClean="0">
                <a:solidFill>
                  <a:schemeClr val="bg1"/>
                </a:solidFill>
              </a:rPr>
              <a:t>some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great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mighty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thought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threading</a:t>
            </a:r>
            <a:r>
              <a:rPr lang="da-DK" sz="1400" i="1" dirty="0" smtClean="0">
                <a:solidFill>
                  <a:schemeClr val="bg1"/>
                </a:solidFill>
              </a:rPr>
              <a:t> a </a:t>
            </a:r>
            <a:r>
              <a:rPr lang="da-DK" sz="1400" i="1" dirty="0" err="1" smtClean="0">
                <a:solidFill>
                  <a:schemeClr val="bg1"/>
                </a:solidFill>
              </a:rPr>
              <a:t>dream</a:t>
            </a:r>
            <a:r>
              <a:rPr lang="da-DK" sz="1400" i="1" dirty="0" smtClean="0">
                <a:solidFill>
                  <a:schemeClr val="bg1"/>
                </a:solidFill>
              </a:rPr>
              <a:t>” – a </a:t>
            </a:r>
            <a:r>
              <a:rPr lang="da-DK" sz="1400" i="1" dirty="0" err="1" smtClean="0">
                <a:solidFill>
                  <a:schemeClr val="bg1"/>
                </a:solidFill>
              </a:rPr>
              <a:t>sym-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bol for </a:t>
            </a:r>
            <a:r>
              <a:rPr lang="da-DK" sz="1400" i="1" dirty="0" err="1" smtClean="0">
                <a:solidFill>
                  <a:schemeClr val="bg1"/>
                </a:solidFill>
              </a:rPr>
              <a:t>life’s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or</a:t>
            </a:r>
            <a:r>
              <a:rPr lang="da-DK" sz="1400" i="1" dirty="0" smtClean="0">
                <a:solidFill>
                  <a:schemeClr val="bg1"/>
                </a:solidFill>
              </a:rPr>
              <a:t> a national </a:t>
            </a:r>
            <a:r>
              <a:rPr lang="da-DK" sz="1400" i="1" dirty="0" err="1" smtClean="0">
                <a:solidFill>
                  <a:schemeClr val="bg1"/>
                </a:solidFill>
              </a:rPr>
              <a:t>continuum</a:t>
            </a:r>
            <a:r>
              <a:rPr lang="da-DK" sz="1400" i="1" dirty="0" smtClean="0">
                <a:solidFill>
                  <a:schemeClr val="bg1"/>
                </a:solidFill>
              </a:rPr>
              <a:t>, is </a:t>
            </a:r>
            <a:r>
              <a:rPr lang="da-DK" sz="1400" i="1" dirty="0" err="1" smtClean="0">
                <a:solidFill>
                  <a:schemeClr val="bg1"/>
                </a:solidFill>
              </a:rPr>
              <a:t>shown</a:t>
            </a:r>
            <a:r>
              <a:rPr lang="da-DK" sz="1400" i="1" dirty="0" smtClean="0">
                <a:solidFill>
                  <a:schemeClr val="bg1"/>
                </a:solidFill>
              </a:rPr>
              <a:t> in</a:t>
            </a:r>
          </a:p>
          <a:p>
            <a:r>
              <a:rPr lang="da-DK" sz="1400" i="1" dirty="0" smtClean="0">
                <a:solidFill>
                  <a:schemeClr val="bg1"/>
                </a:solidFill>
              </a:rPr>
              <a:t>the </a:t>
            </a:r>
            <a:r>
              <a:rPr lang="da-DK" sz="1400" i="1" dirty="0" err="1" smtClean="0">
                <a:solidFill>
                  <a:schemeClr val="bg1"/>
                </a:solidFill>
              </a:rPr>
              <a:t>bugle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calls</a:t>
            </a:r>
            <a:r>
              <a:rPr lang="da-DK" sz="1400" i="1" dirty="0" smtClean="0">
                <a:solidFill>
                  <a:schemeClr val="bg1"/>
                </a:solidFill>
              </a:rPr>
              <a:t> and </a:t>
            </a:r>
            <a:r>
              <a:rPr lang="da-DK" sz="1400" i="1" dirty="0" err="1" smtClean="0">
                <a:solidFill>
                  <a:schemeClr val="bg1"/>
                </a:solidFill>
              </a:rPr>
              <a:t>equestrian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vaunting</a:t>
            </a:r>
            <a:r>
              <a:rPr lang="da-DK" sz="1400" i="1" dirty="0" smtClean="0">
                <a:solidFill>
                  <a:schemeClr val="bg1"/>
                </a:solidFill>
              </a:rPr>
              <a:t> in the 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strings</a:t>
            </a:r>
            <a:r>
              <a:rPr lang="da-DK" sz="1400" i="1" dirty="0" smtClean="0">
                <a:solidFill>
                  <a:schemeClr val="bg1"/>
                </a:solidFill>
              </a:rPr>
              <a:t>.</a:t>
            </a: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Hvad er de dominerende instrumenter?</a:t>
            </a: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Beskriv deres melodiske karakter og begrund 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valget af netop denne form for melodik?</a:t>
            </a: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Kommenter på den harmoniske udvikling: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C – G7 – F – Dm6 – E - Em</a:t>
            </a: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…og på den dynamiske : f – </a:t>
            </a:r>
            <a:r>
              <a:rPr lang="da-DK" sz="1400" dirty="0" err="1" smtClean="0">
                <a:solidFill>
                  <a:schemeClr val="bg1"/>
                </a:solidFill>
              </a:rPr>
              <a:t>ff</a:t>
            </a:r>
            <a:r>
              <a:rPr lang="da-DK" sz="1400" dirty="0" smtClean="0">
                <a:solidFill>
                  <a:schemeClr val="bg1"/>
                </a:solidFill>
              </a:rPr>
              <a:t> – f – p – </a:t>
            </a:r>
            <a:r>
              <a:rPr lang="da-DK" sz="1400" dirty="0" err="1" smtClean="0">
                <a:solidFill>
                  <a:schemeClr val="bg1"/>
                </a:solidFill>
              </a:rPr>
              <a:t>pp</a:t>
            </a:r>
            <a:r>
              <a:rPr lang="da-DK" sz="1400" dirty="0" smtClean="0">
                <a:solidFill>
                  <a:schemeClr val="bg1"/>
                </a:solidFill>
              </a:rPr>
              <a:t> - </a:t>
            </a:r>
            <a:r>
              <a:rPr lang="da-DK" sz="1400" dirty="0" err="1" smtClean="0">
                <a:solidFill>
                  <a:schemeClr val="bg1"/>
                </a:solidFill>
              </a:rPr>
              <a:t>ppp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716016" y="1916832"/>
            <a:ext cx="1512168" cy="1008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Moldau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635896" y="692696"/>
            <a:ext cx="304800" cy="304800"/>
          </a:xfrm>
          <a:prstGeom prst="rect">
            <a:avLst/>
          </a:prstGeom>
        </p:spPr>
      </p:pic>
      <p:pic>
        <p:nvPicPr>
          <p:cNvPr id="10" name="Moldau_3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923928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20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6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51845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51845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251520" y="836712"/>
            <a:ext cx="262084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smtClean="0">
                <a:solidFill>
                  <a:schemeClr val="bg1"/>
                </a:solidFill>
              </a:rPr>
              <a:t>Bryllup i landsbyen</a:t>
            </a:r>
          </a:p>
          <a:p>
            <a:endParaRPr lang="da-DK" sz="1400" u="sng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In the ”</a:t>
            </a:r>
            <a:r>
              <a:rPr lang="da-DK" sz="1400" i="1" dirty="0" err="1" smtClean="0">
                <a:solidFill>
                  <a:schemeClr val="bg1"/>
                </a:solidFill>
              </a:rPr>
              <a:t>Village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Wedding</a:t>
            </a:r>
            <a:r>
              <a:rPr lang="da-DK" sz="1400" i="1" dirty="0" smtClean="0">
                <a:solidFill>
                  <a:schemeClr val="bg1"/>
                </a:solidFill>
              </a:rPr>
              <a:t>” the </a:t>
            </a:r>
          </a:p>
          <a:p>
            <a:r>
              <a:rPr lang="da-DK" sz="1400" i="1" dirty="0" smtClean="0">
                <a:solidFill>
                  <a:schemeClr val="bg1"/>
                </a:solidFill>
              </a:rPr>
              <a:t>metre </a:t>
            </a:r>
            <a:r>
              <a:rPr lang="da-DK" sz="1400" i="1" dirty="0" err="1" smtClean="0">
                <a:solidFill>
                  <a:schemeClr val="bg1"/>
                </a:solidFill>
              </a:rPr>
              <a:t>changes</a:t>
            </a:r>
            <a:r>
              <a:rPr lang="da-DK" sz="1400" i="1" dirty="0" smtClean="0">
                <a:solidFill>
                  <a:schemeClr val="bg1"/>
                </a:solidFill>
              </a:rPr>
              <a:t> to an </a:t>
            </a:r>
            <a:r>
              <a:rPr lang="da-DK" sz="1400" i="1" dirty="0" err="1" smtClean="0">
                <a:solidFill>
                  <a:schemeClr val="bg1"/>
                </a:solidFill>
              </a:rPr>
              <a:t>almost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May-song</a:t>
            </a:r>
            <a:r>
              <a:rPr lang="da-DK" sz="1400" i="1" dirty="0" smtClean="0">
                <a:solidFill>
                  <a:schemeClr val="bg1"/>
                </a:solidFill>
              </a:rPr>
              <a:t>.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The river is the </a:t>
            </a:r>
            <a:r>
              <a:rPr lang="da-DK" sz="1400" i="1" dirty="0" err="1" smtClean="0">
                <a:solidFill>
                  <a:schemeClr val="bg1"/>
                </a:solidFill>
              </a:rPr>
              <a:t>backdrop</a:t>
            </a:r>
            <a:r>
              <a:rPr lang="da-DK" sz="1400" i="1" dirty="0" smtClean="0">
                <a:solidFill>
                  <a:schemeClr val="bg1"/>
                </a:solidFill>
              </a:rPr>
              <a:t> and </a:t>
            </a:r>
          </a:p>
          <a:p>
            <a:r>
              <a:rPr lang="da-DK" sz="1400" i="1" dirty="0" smtClean="0">
                <a:solidFill>
                  <a:schemeClr val="bg1"/>
                </a:solidFill>
              </a:rPr>
              <a:t>a </a:t>
            </a:r>
            <a:r>
              <a:rPr lang="da-DK" sz="1400" i="1" dirty="0" err="1" smtClean="0">
                <a:solidFill>
                  <a:schemeClr val="bg1"/>
                </a:solidFill>
              </a:rPr>
              <a:t>bloodline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that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connects</a:t>
            </a:r>
            <a:r>
              <a:rPr lang="da-DK" sz="1400" i="1" dirty="0" smtClean="0">
                <a:solidFill>
                  <a:schemeClr val="bg1"/>
                </a:solidFill>
              </a:rPr>
              <a:t> the </a:t>
            </a:r>
          </a:p>
          <a:p>
            <a:r>
              <a:rPr lang="da-DK" sz="1400" i="1" dirty="0" smtClean="0">
                <a:solidFill>
                  <a:schemeClr val="bg1"/>
                </a:solidFill>
              </a:rPr>
              <a:t>composer </a:t>
            </a:r>
            <a:r>
              <a:rPr lang="da-DK" sz="1400" i="1" dirty="0" err="1" smtClean="0">
                <a:solidFill>
                  <a:schemeClr val="bg1"/>
                </a:solidFill>
              </a:rPr>
              <a:t>on</a:t>
            </a:r>
            <a:r>
              <a:rPr lang="da-DK" sz="1400" i="1" dirty="0" smtClean="0">
                <a:solidFill>
                  <a:schemeClr val="bg1"/>
                </a:solidFill>
              </a:rPr>
              <a:t> an </a:t>
            </a:r>
            <a:r>
              <a:rPr lang="da-DK" sz="1400" i="1" dirty="0" err="1" smtClean="0">
                <a:solidFill>
                  <a:schemeClr val="bg1"/>
                </a:solidFill>
              </a:rPr>
              <a:t>individual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level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a-DK" sz="1400" i="1" dirty="0" smtClean="0">
                <a:solidFill>
                  <a:schemeClr val="bg1"/>
                </a:solidFill>
              </a:rPr>
              <a:t>to his </a:t>
            </a:r>
            <a:r>
              <a:rPr lang="da-DK" sz="1400" i="1" dirty="0" err="1" smtClean="0">
                <a:solidFill>
                  <a:schemeClr val="bg1"/>
                </a:solidFill>
              </a:rPr>
              <a:t>nation’s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past</a:t>
            </a:r>
            <a:r>
              <a:rPr lang="da-DK" sz="1400" i="1" dirty="0" smtClean="0">
                <a:solidFill>
                  <a:schemeClr val="bg1"/>
                </a:solidFill>
              </a:rPr>
              <a:t>, but </a:t>
            </a:r>
            <a:r>
              <a:rPr lang="da-DK" sz="1400" i="1" dirty="0" err="1" smtClean="0">
                <a:solidFill>
                  <a:schemeClr val="bg1"/>
                </a:solidFill>
              </a:rPr>
              <a:t>similarly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connects</a:t>
            </a:r>
            <a:r>
              <a:rPr lang="da-DK" sz="1400" i="1" dirty="0" smtClean="0">
                <a:solidFill>
                  <a:schemeClr val="bg1"/>
                </a:solidFill>
              </a:rPr>
              <a:t> the </a:t>
            </a:r>
            <a:r>
              <a:rPr lang="da-DK" sz="1400" i="1" dirty="0" err="1" smtClean="0">
                <a:solidFill>
                  <a:schemeClr val="bg1"/>
                </a:solidFill>
              </a:rPr>
              <a:t>listener</a:t>
            </a:r>
            <a:r>
              <a:rPr lang="da-DK" sz="1400" i="1" dirty="0" smtClean="0">
                <a:solidFill>
                  <a:schemeClr val="bg1"/>
                </a:solidFill>
              </a:rPr>
              <a:t> to a </a:t>
            </a:r>
            <a:r>
              <a:rPr lang="da-DK" sz="1400" i="1" dirty="0" err="1" smtClean="0">
                <a:solidFill>
                  <a:schemeClr val="bg1"/>
                </a:solidFill>
              </a:rPr>
              <a:t>univer-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sal </a:t>
            </a:r>
            <a:r>
              <a:rPr lang="da-DK" sz="1400" i="1" dirty="0" err="1" smtClean="0">
                <a:solidFill>
                  <a:schemeClr val="bg1"/>
                </a:solidFill>
              </a:rPr>
              <a:t>expression</a:t>
            </a:r>
            <a:r>
              <a:rPr lang="da-DK" sz="1400" i="1" dirty="0" smtClean="0">
                <a:solidFill>
                  <a:schemeClr val="bg1"/>
                </a:solidFill>
              </a:rPr>
              <a:t> of social </a:t>
            </a:r>
            <a:r>
              <a:rPr lang="da-DK" sz="1400" i="1" dirty="0" err="1" smtClean="0">
                <a:solidFill>
                  <a:schemeClr val="bg1"/>
                </a:solidFill>
              </a:rPr>
              <a:t>unity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through</a:t>
            </a:r>
            <a:r>
              <a:rPr lang="da-DK" sz="1400" i="1" dirty="0" smtClean="0">
                <a:solidFill>
                  <a:schemeClr val="bg1"/>
                </a:solidFill>
              </a:rPr>
              <a:t> a </a:t>
            </a:r>
            <a:r>
              <a:rPr lang="da-DK" sz="1400" i="1" dirty="0" err="1" smtClean="0">
                <a:solidFill>
                  <a:schemeClr val="bg1"/>
                </a:solidFill>
              </a:rPr>
              <a:t>shared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cultural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heri-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tage.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Kommentér på forholdet mellem 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titel og melodisk/rytmisk stil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7" name="Moldau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03848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7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60486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604571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179512" y="692696"/>
            <a:ext cx="263309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smtClean="0">
                <a:solidFill>
                  <a:schemeClr val="bg1"/>
                </a:solidFill>
              </a:rPr>
              <a:t>Måneskin – </a:t>
            </a:r>
          </a:p>
          <a:p>
            <a:r>
              <a:rPr lang="da-DK" u="sng" dirty="0" smtClean="0">
                <a:solidFill>
                  <a:schemeClr val="bg1"/>
                </a:solidFill>
              </a:rPr>
              <a:t>vand nymfernes dans</a:t>
            </a:r>
          </a:p>
          <a:p>
            <a:endParaRPr lang="da-DK" u="sng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A </a:t>
            </a:r>
            <a:r>
              <a:rPr lang="da-DK" sz="1400" i="1" dirty="0" err="1" smtClean="0">
                <a:solidFill>
                  <a:schemeClr val="bg1"/>
                </a:solidFill>
              </a:rPr>
              <a:t>hauntingly</a:t>
            </a:r>
            <a:r>
              <a:rPr lang="da-DK" sz="1400" i="1" dirty="0" smtClean="0">
                <a:solidFill>
                  <a:schemeClr val="bg1"/>
                </a:solidFill>
              </a:rPr>
              <a:t> sensitive </a:t>
            </a:r>
            <a:r>
              <a:rPr lang="da-DK" sz="1400" i="1" dirty="0" err="1" smtClean="0">
                <a:solidFill>
                  <a:schemeClr val="bg1"/>
                </a:solidFill>
              </a:rPr>
              <a:t>para-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graph</a:t>
            </a:r>
            <a:r>
              <a:rPr lang="da-DK" sz="1400" i="1" dirty="0" smtClean="0">
                <a:solidFill>
                  <a:schemeClr val="bg1"/>
                </a:solidFill>
              </a:rPr>
              <a:t> of </a:t>
            </a:r>
            <a:r>
              <a:rPr lang="da-DK" sz="1400" i="1" dirty="0" err="1" smtClean="0">
                <a:solidFill>
                  <a:schemeClr val="bg1"/>
                </a:solidFill>
              </a:rPr>
              <a:t>orchestral</a:t>
            </a:r>
            <a:r>
              <a:rPr lang="da-DK" sz="1400" i="1" dirty="0" smtClean="0">
                <a:solidFill>
                  <a:schemeClr val="bg1"/>
                </a:solidFill>
              </a:rPr>
              <a:t>  </a:t>
            </a:r>
            <a:r>
              <a:rPr lang="da-DK" sz="1400" i="1" dirty="0" err="1" smtClean="0">
                <a:solidFill>
                  <a:schemeClr val="bg1"/>
                </a:solidFill>
              </a:rPr>
              <a:t>colours</a:t>
            </a:r>
            <a:r>
              <a:rPr lang="da-DK" sz="1400" i="1" dirty="0" smtClean="0">
                <a:solidFill>
                  <a:schemeClr val="bg1"/>
                </a:solidFill>
              </a:rPr>
              <a:t>. 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Three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layers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are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melded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to-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gether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here</a:t>
            </a:r>
            <a:r>
              <a:rPr lang="da-DK" sz="1400" i="1" dirty="0" smtClean="0">
                <a:solidFill>
                  <a:schemeClr val="bg1"/>
                </a:solidFill>
              </a:rPr>
              <a:t>: the </a:t>
            </a:r>
            <a:r>
              <a:rPr lang="da-DK" sz="1400" i="1" dirty="0" err="1" smtClean="0">
                <a:solidFill>
                  <a:schemeClr val="bg1"/>
                </a:solidFill>
              </a:rPr>
              <a:t>agitated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water’s</a:t>
            </a:r>
            <a:r>
              <a:rPr lang="da-DK" sz="1400" i="1" dirty="0" smtClean="0">
                <a:solidFill>
                  <a:schemeClr val="bg1"/>
                </a:solidFill>
              </a:rPr>
              <a:t>  </a:t>
            </a:r>
            <a:r>
              <a:rPr lang="da-DK" sz="1400" i="1" dirty="0" err="1" smtClean="0">
                <a:solidFill>
                  <a:schemeClr val="bg1"/>
                </a:solidFill>
              </a:rPr>
              <a:t>surface</a:t>
            </a:r>
            <a:r>
              <a:rPr lang="da-DK" sz="1400" i="1" dirty="0" smtClean="0">
                <a:solidFill>
                  <a:schemeClr val="bg1"/>
                </a:solidFill>
              </a:rPr>
              <a:t> in flutes and 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clarinets</a:t>
            </a:r>
            <a:r>
              <a:rPr lang="da-DK" sz="1400" i="1" dirty="0" smtClean="0">
                <a:solidFill>
                  <a:schemeClr val="bg1"/>
                </a:solidFill>
              </a:rPr>
              <a:t>, </a:t>
            </a:r>
            <a:r>
              <a:rPr lang="da-DK" sz="1400" i="1" dirty="0" err="1" smtClean="0">
                <a:solidFill>
                  <a:schemeClr val="bg1"/>
                </a:solidFill>
              </a:rPr>
              <a:t>embraced</a:t>
            </a:r>
            <a:r>
              <a:rPr lang="da-DK" sz="1400" i="1" dirty="0" smtClean="0">
                <a:solidFill>
                  <a:schemeClr val="bg1"/>
                </a:solidFill>
              </a:rPr>
              <a:t> by a </a:t>
            </a:r>
            <a:r>
              <a:rPr lang="da-DK" sz="1400" i="1" dirty="0" err="1" smtClean="0">
                <a:solidFill>
                  <a:schemeClr val="bg1"/>
                </a:solidFill>
              </a:rPr>
              <a:t>tran-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quil</a:t>
            </a:r>
            <a:r>
              <a:rPr lang="da-DK" sz="1400" i="1" dirty="0" smtClean="0">
                <a:solidFill>
                  <a:schemeClr val="bg1"/>
                </a:solidFill>
              </a:rPr>
              <a:t> halo of </a:t>
            </a:r>
            <a:r>
              <a:rPr lang="da-DK" sz="1400" i="1" dirty="0" err="1" smtClean="0">
                <a:solidFill>
                  <a:schemeClr val="bg1"/>
                </a:solidFill>
              </a:rPr>
              <a:t>muted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divided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strings</a:t>
            </a:r>
            <a:r>
              <a:rPr lang="da-DK" sz="1400" i="1" dirty="0" smtClean="0">
                <a:solidFill>
                  <a:schemeClr val="bg1"/>
                </a:solidFill>
              </a:rPr>
              <a:t>; the distant </a:t>
            </a:r>
            <a:r>
              <a:rPr lang="da-DK" sz="1400" i="1" dirty="0" err="1" smtClean="0">
                <a:solidFill>
                  <a:schemeClr val="bg1"/>
                </a:solidFill>
              </a:rPr>
              <a:t>brass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fan-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fares </a:t>
            </a:r>
            <a:r>
              <a:rPr lang="da-DK" sz="1400" i="1" dirty="0" err="1" smtClean="0">
                <a:solidFill>
                  <a:schemeClr val="bg1"/>
                </a:solidFill>
              </a:rPr>
              <a:t>that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emerge</a:t>
            </a:r>
            <a:r>
              <a:rPr lang="da-DK" sz="1400" i="1" dirty="0" smtClean="0">
                <a:solidFill>
                  <a:schemeClr val="bg1"/>
                </a:solidFill>
              </a:rPr>
              <a:t> from  held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chords</a:t>
            </a:r>
            <a:r>
              <a:rPr lang="da-DK" sz="1400" i="1" dirty="0" smtClean="0">
                <a:solidFill>
                  <a:schemeClr val="bg1"/>
                </a:solidFill>
              </a:rPr>
              <a:t> offer a </a:t>
            </a:r>
            <a:r>
              <a:rPr lang="da-DK" sz="1400" i="1" dirty="0" err="1" smtClean="0">
                <a:solidFill>
                  <a:schemeClr val="bg1"/>
                </a:solidFill>
              </a:rPr>
              <a:t>mysterious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back-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ground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urgency</a:t>
            </a:r>
            <a:r>
              <a:rPr lang="da-DK" sz="1400" i="1" dirty="0" smtClean="0">
                <a:solidFill>
                  <a:schemeClr val="bg1"/>
                </a:solidFill>
              </a:rPr>
              <a:t>.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Kommentér på den </a:t>
            </a:r>
            <a:r>
              <a:rPr lang="da-DK" sz="1400" dirty="0" err="1" smtClean="0">
                <a:solidFill>
                  <a:schemeClr val="bg1"/>
                </a:solidFill>
              </a:rPr>
              <a:t>instrumen-</a:t>
            </a:r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tale arbejdsdeling</a:t>
            </a:r>
          </a:p>
          <a:p>
            <a:endParaRPr lang="da-DK" sz="1400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Bemærk den dynamiske udvikling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(se </a:t>
            </a:r>
            <a:r>
              <a:rPr lang="da-DK" sz="1400" dirty="0" err="1" smtClean="0">
                <a:solidFill>
                  <a:schemeClr val="bg1"/>
                </a:solidFill>
              </a:rPr>
              <a:t>wave</a:t>
            </a:r>
            <a:r>
              <a:rPr lang="da-DK" sz="14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Moldau_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3975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3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539552" y="836712"/>
            <a:ext cx="370684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smtClean="0">
                <a:solidFill>
                  <a:schemeClr val="bg1"/>
                </a:solidFill>
              </a:rPr>
              <a:t>Hovedtema A (reprise)</a:t>
            </a:r>
          </a:p>
          <a:p>
            <a:endParaRPr lang="da-DK" u="sng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The river </a:t>
            </a:r>
            <a:r>
              <a:rPr lang="da-DK" sz="1400" i="1" dirty="0" err="1" smtClean="0">
                <a:solidFill>
                  <a:schemeClr val="bg1"/>
                </a:solidFill>
              </a:rPr>
              <a:t>meanders</a:t>
            </a:r>
            <a:r>
              <a:rPr lang="da-DK" sz="1400" i="1" dirty="0" smtClean="0">
                <a:solidFill>
                  <a:schemeClr val="bg1"/>
                </a:solidFill>
              </a:rPr>
              <a:t> back to the </a:t>
            </a:r>
            <a:r>
              <a:rPr lang="da-DK" sz="1400" i="1" dirty="0" err="1" smtClean="0">
                <a:solidFill>
                  <a:schemeClr val="bg1"/>
                </a:solidFill>
              </a:rPr>
              <a:t>foreground</a:t>
            </a:r>
            <a:endParaRPr lang="da-DK" sz="1400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da-DK" sz="1400" i="1" dirty="0" smtClean="0">
                <a:solidFill>
                  <a:schemeClr val="bg1"/>
                </a:solidFill>
              </a:rPr>
              <a:t>a </a:t>
            </a:r>
            <a:r>
              <a:rPr lang="da-DK" sz="1400" i="1" dirty="0" err="1" smtClean="0">
                <a:solidFill>
                  <a:schemeClr val="bg1"/>
                </a:solidFill>
              </a:rPr>
              <a:t>recapitulation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that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leads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us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smoothly</a:t>
            </a:r>
            <a:r>
              <a:rPr lang="da-DK" sz="1400" i="1" dirty="0" smtClean="0">
                <a:solidFill>
                  <a:schemeClr val="bg1"/>
                </a:solidFill>
              </a:rPr>
              <a:t> but 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deceptively</a:t>
            </a:r>
            <a:r>
              <a:rPr lang="da-DK" sz="1400" i="1" dirty="0" smtClean="0">
                <a:solidFill>
                  <a:schemeClr val="bg1"/>
                </a:solidFill>
              </a:rPr>
              <a:t>  to the abrupt </a:t>
            </a:r>
            <a:r>
              <a:rPr lang="da-DK" sz="1400" i="1" dirty="0" err="1" smtClean="0">
                <a:solidFill>
                  <a:schemeClr val="bg1"/>
                </a:solidFill>
              </a:rPr>
              <a:t>cataract</a:t>
            </a:r>
            <a:r>
              <a:rPr lang="da-DK" sz="1400" i="1" dirty="0" smtClean="0">
                <a:solidFill>
                  <a:schemeClr val="bg1"/>
                </a:solidFill>
              </a:rPr>
              <a:t> of ….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u="sng" dirty="0" err="1" smtClean="0">
                <a:solidFill>
                  <a:schemeClr val="bg1"/>
                </a:solidFill>
              </a:rPr>
              <a:t>St.Johann</a:t>
            </a:r>
            <a:r>
              <a:rPr lang="da-DK" u="sng" dirty="0" smtClean="0">
                <a:solidFill>
                  <a:schemeClr val="bg1"/>
                </a:solidFill>
              </a:rPr>
              <a:t> vandfaldene</a:t>
            </a:r>
          </a:p>
          <a:p>
            <a:endParaRPr lang="da-DK" u="sng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As the river </a:t>
            </a:r>
            <a:r>
              <a:rPr lang="da-DK" sz="1400" i="1" dirty="0" err="1" smtClean="0">
                <a:solidFill>
                  <a:schemeClr val="bg1"/>
                </a:solidFill>
              </a:rPr>
              <a:t>broadens</a:t>
            </a:r>
            <a:r>
              <a:rPr lang="da-DK" sz="1400" i="1" dirty="0" smtClean="0">
                <a:solidFill>
                  <a:schemeClr val="bg1"/>
                </a:solidFill>
              </a:rPr>
              <a:t>, </a:t>
            </a:r>
            <a:r>
              <a:rPr lang="da-DK" sz="1400" i="1" dirty="0" err="1" smtClean="0">
                <a:solidFill>
                  <a:schemeClr val="bg1"/>
                </a:solidFill>
              </a:rPr>
              <a:t>we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are</a:t>
            </a:r>
            <a:r>
              <a:rPr lang="da-DK" sz="1400" i="1" dirty="0" smtClean="0">
                <a:solidFill>
                  <a:schemeClr val="bg1"/>
                </a:solidFill>
              </a:rPr>
              <a:t> led </a:t>
            </a:r>
            <a:r>
              <a:rPr lang="da-DK" sz="1400" i="1" dirty="0" err="1" smtClean="0">
                <a:solidFill>
                  <a:schemeClr val="bg1"/>
                </a:solidFill>
              </a:rPr>
              <a:t>inexorably</a:t>
            </a:r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Back to the </a:t>
            </a:r>
            <a:r>
              <a:rPr lang="da-DK" sz="1400" i="1" dirty="0" err="1" smtClean="0">
                <a:solidFill>
                  <a:schemeClr val="bg1"/>
                </a:solidFill>
              </a:rPr>
              <a:t>Bohemian</a:t>
            </a:r>
            <a:r>
              <a:rPr lang="da-DK" sz="1400" i="1" dirty="0" smtClean="0">
                <a:solidFill>
                  <a:schemeClr val="bg1"/>
                </a:solidFill>
              </a:rPr>
              <a:t> age of </a:t>
            </a:r>
            <a:r>
              <a:rPr lang="da-DK" sz="1400" i="1" dirty="0" err="1" smtClean="0">
                <a:solidFill>
                  <a:schemeClr val="bg1"/>
                </a:solidFill>
              </a:rPr>
              <a:t>heroes</a:t>
            </a:r>
            <a:r>
              <a:rPr lang="da-DK" sz="1400" i="1" dirty="0" smtClean="0">
                <a:solidFill>
                  <a:schemeClr val="bg1"/>
                </a:solidFill>
              </a:rPr>
              <a:t> and …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u="sng" dirty="0" err="1" smtClean="0">
                <a:solidFill>
                  <a:schemeClr val="bg1"/>
                </a:solidFill>
              </a:rPr>
              <a:t>Vysehrad-klippen</a:t>
            </a:r>
            <a:r>
              <a:rPr lang="da-DK" u="sng" dirty="0" smtClean="0">
                <a:solidFill>
                  <a:schemeClr val="bg1"/>
                </a:solidFill>
              </a:rPr>
              <a:t> (reprise i dur!)</a:t>
            </a:r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u="sng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… a </a:t>
            </a:r>
            <a:r>
              <a:rPr lang="da-DK" sz="1400" i="1" dirty="0" err="1" smtClean="0">
                <a:solidFill>
                  <a:schemeClr val="bg1"/>
                </a:solidFill>
              </a:rPr>
              <a:t>rocky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outcrop</a:t>
            </a:r>
            <a:r>
              <a:rPr lang="da-DK" sz="1400" i="1" dirty="0" smtClean="0">
                <a:solidFill>
                  <a:schemeClr val="bg1"/>
                </a:solidFill>
              </a:rPr>
              <a:t> of </a:t>
            </a:r>
            <a:r>
              <a:rPr lang="da-DK" sz="1400" i="1" dirty="0" err="1" smtClean="0">
                <a:solidFill>
                  <a:schemeClr val="bg1"/>
                </a:solidFill>
              </a:rPr>
              <a:t>historical</a:t>
            </a:r>
            <a:r>
              <a:rPr lang="da-DK" sz="1400" i="1" dirty="0" smtClean="0">
                <a:solidFill>
                  <a:schemeClr val="bg1"/>
                </a:solidFill>
              </a:rPr>
              <a:t> and </a:t>
            </a:r>
            <a:r>
              <a:rPr lang="da-DK" sz="1400" i="1" dirty="0" err="1" smtClean="0">
                <a:solidFill>
                  <a:schemeClr val="bg1"/>
                </a:solidFill>
              </a:rPr>
              <a:t>mythological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a-DK" sz="1400" i="1" dirty="0" err="1" smtClean="0">
                <a:solidFill>
                  <a:schemeClr val="bg1"/>
                </a:solidFill>
              </a:rPr>
              <a:t>importance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near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Prague</a:t>
            </a:r>
            <a:r>
              <a:rPr lang="da-DK" sz="1400" i="1" dirty="0" smtClean="0">
                <a:solidFill>
                  <a:schemeClr val="bg1"/>
                </a:solidFill>
              </a:rPr>
              <a:t>.</a:t>
            </a: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i="1" dirty="0" smtClean="0">
                <a:solidFill>
                  <a:schemeClr val="bg1"/>
                </a:solidFill>
              </a:rPr>
              <a:t>		David </a:t>
            </a:r>
            <a:r>
              <a:rPr lang="da-DK" sz="1400" i="1" dirty="0" err="1" smtClean="0">
                <a:solidFill>
                  <a:schemeClr val="bg1"/>
                </a:solidFill>
              </a:rPr>
              <a:t>Lewiston</a:t>
            </a:r>
            <a:r>
              <a:rPr lang="da-DK" sz="1400" i="1" dirty="0" smtClean="0">
                <a:solidFill>
                  <a:schemeClr val="bg1"/>
                </a:solidFill>
              </a:rPr>
              <a:t> </a:t>
            </a:r>
            <a:r>
              <a:rPr lang="da-DK" sz="1400" i="1" dirty="0" err="1" smtClean="0">
                <a:solidFill>
                  <a:schemeClr val="bg1"/>
                </a:solidFill>
              </a:rPr>
              <a:t>Sharpe</a:t>
            </a:r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endParaRPr lang="da-DK" sz="1400" i="1" dirty="0" smtClean="0">
              <a:solidFill>
                <a:schemeClr val="bg1"/>
              </a:solidFill>
            </a:endParaRPr>
          </a:p>
          <a:p>
            <a:r>
              <a:rPr lang="da-DK" sz="1400" dirty="0" smtClean="0">
                <a:solidFill>
                  <a:schemeClr val="bg1"/>
                </a:solidFill>
              </a:rPr>
              <a:t>Beskriv de musikalske stemninger ved henh.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vandfaldene og klippen</a:t>
            </a:r>
            <a:endParaRPr lang="da-DK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2.bp.blogspot.com/_N-J8H6TZ6zs/SjldCpMcrzI/AAAAAAAAEVY/cAQHY_zNCPA/s400/vlta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blog.mysanantonio.com/jackfishman/files/2011/02/smet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56992"/>
            <a:ext cx="2064229" cy="3096344"/>
          </a:xfrm>
          <a:prstGeom prst="rect">
            <a:avLst/>
          </a:prstGeom>
          <a:noFill/>
        </p:spPr>
      </p:pic>
      <p:pic>
        <p:nvPicPr>
          <p:cNvPr id="8" name="Moldau_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211960" y="908720"/>
            <a:ext cx="304800" cy="304800"/>
          </a:xfrm>
          <a:prstGeom prst="rect">
            <a:avLst/>
          </a:prstGeom>
        </p:spPr>
      </p:pic>
      <p:pic>
        <p:nvPicPr>
          <p:cNvPr id="9" name="Moldau_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211960" y="2276872"/>
            <a:ext cx="304800" cy="304800"/>
          </a:xfrm>
          <a:prstGeom prst="rect">
            <a:avLst/>
          </a:prstGeom>
        </p:spPr>
      </p:pic>
      <p:pic>
        <p:nvPicPr>
          <p:cNvPr id="10" name="Moldau_7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21196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25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28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5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585</Words>
  <Application>Microsoft Office PowerPoint</Application>
  <PresentationFormat>Skærmshow (4:3)</PresentationFormat>
  <Paragraphs>170</Paragraphs>
  <Slides>8</Slides>
  <Notes>0</Notes>
  <HiddenSlides>0</HiddenSlides>
  <MMClips>22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</vt:vector>
  </TitlesOfParts>
  <Company>CSH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LS</dc:creator>
  <cp:lastModifiedBy>AA</cp:lastModifiedBy>
  <cp:revision>58</cp:revision>
  <dcterms:created xsi:type="dcterms:W3CDTF">2011-09-16T19:27:18Z</dcterms:created>
  <dcterms:modified xsi:type="dcterms:W3CDTF">2017-03-10T21:27:44Z</dcterms:modified>
</cp:coreProperties>
</file>